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0" r:id="rId10"/>
    <p:sldId id="271" r:id="rId11"/>
    <p:sldId id="268" r:id="rId12"/>
    <p:sldId id="269" r:id="rId13"/>
    <p:sldId id="272" r:id="rId14"/>
    <p:sldId id="273" r:id="rId15"/>
    <p:sldId id="267" r:id="rId16"/>
    <p:sldId id="275" r:id="rId17"/>
    <p:sldId id="274" r:id="rId18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Economica" panose="020B060402020202020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Помірний стиль 2 –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Помір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Помірний стиль 2 –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Помірний стиль 2 –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248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899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154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130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и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300"/>
            <a:ext cx="3281100" cy="1908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/>
              <a:t>Програмна система для проведення голосувань на основі </a:t>
            </a:r>
            <a:r>
              <a:rPr lang="uk-UA" sz="2400" dirty="0" err="1"/>
              <a:t>блокчейну</a:t>
            </a:r>
            <a:r>
              <a:rPr lang="uk-UA" sz="2400" dirty="0"/>
              <a:t>. Бек-</a:t>
            </a:r>
            <a:r>
              <a:rPr lang="uk-UA" sz="2400" dirty="0" err="1"/>
              <a:t>енд</a:t>
            </a:r>
            <a:r>
              <a:rPr lang="uk-UA" sz="2400" dirty="0"/>
              <a:t> та </a:t>
            </a:r>
            <a:r>
              <a:rPr lang="uk-UA" sz="2400" dirty="0" err="1"/>
              <a:t>блокчейн</a:t>
            </a:r>
            <a:r>
              <a:rPr lang="en-US" sz="2400" dirty="0"/>
              <a:t>.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8250" y="3359426"/>
            <a:ext cx="5087400" cy="1808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Лозовий Данііл Вадимович, ПЗПІ-21-9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Керівник:       доц.каф. ПІ, Кириченко І</a:t>
            </a:r>
            <a:r>
              <a:rPr lang="ru-RU" dirty="0"/>
              <a:t>р</a:t>
            </a:r>
            <a:r>
              <a:rPr lang="uk" dirty="0"/>
              <a:t>ина            			</a:t>
            </a:r>
            <a:r>
              <a:rPr lang="uk"/>
              <a:t>           Віталіївна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12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mbria" panose="02040503050406030204" pitchFamily="18" charset="0"/>
                <a:ea typeface="Cambria" panose="02040503050406030204" pitchFamily="18" charset="0"/>
              </a:rPr>
              <a:t>Приклад реалізації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39E00C-162B-47DF-901C-BC98E605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884" y="743734"/>
            <a:ext cx="5052232" cy="3527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8FE4E-062B-4D06-9E44-53A7CBAD5504}"/>
              </a:ext>
            </a:extLst>
          </p:cNvPr>
          <p:cNvSpPr txBox="1"/>
          <p:nvPr/>
        </p:nvSpPr>
        <p:spPr>
          <a:xfrm>
            <a:off x="3147571" y="4336197"/>
            <a:ext cx="2848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Перетворення публічних ключів</a:t>
            </a:r>
          </a:p>
          <a:p>
            <a:pPr algn="ctr"/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на адресу</a:t>
            </a:r>
          </a:p>
        </p:txBody>
      </p:sp>
    </p:spTree>
    <p:extLst>
      <p:ext uri="{BB962C8B-B14F-4D97-AF65-F5344CB8AC3E}">
        <p14:creationId xmlns:p14="http://schemas.microsoft.com/office/powerpoint/2010/main" val="124078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mbria" panose="02040503050406030204" pitchFamily="18" charset="0"/>
                <a:ea typeface="Cambria" panose="02040503050406030204" pitchFamily="18" charset="0"/>
              </a:rPr>
              <a:t>Тестування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E6FF0F-062C-4A1D-918E-8BF011530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812" y="612196"/>
            <a:ext cx="2430095" cy="36718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CDB75E-53D8-4D33-B7C0-E7D6A7DAB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115" y="612197"/>
            <a:ext cx="3357485" cy="10835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B9918F-1E9E-4702-B5BB-7E95904AE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115" y="1801040"/>
            <a:ext cx="3357485" cy="11926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349EEB-E98A-4433-AE39-61175F0E3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115" y="3086101"/>
            <a:ext cx="3357107" cy="1192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37DB46-9706-43D6-9310-5FAA94772EFE}"/>
              </a:ext>
            </a:extLst>
          </p:cNvPr>
          <p:cNvSpPr txBox="1"/>
          <p:nvPr/>
        </p:nvSpPr>
        <p:spPr>
          <a:xfrm>
            <a:off x="2154026" y="4278710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Unit-</a:t>
            </a: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тести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698C4-0A25-447C-9526-ABDD962A6B2F}"/>
              </a:ext>
            </a:extLst>
          </p:cNvPr>
          <p:cNvSpPr txBox="1"/>
          <p:nvPr/>
        </p:nvSpPr>
        <p:spPr>
          <a:xfrm>
            <a:off x="5482718" y="4324877"/>
            <a:ext cx="213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Виміри продуктивності </a:t>
            </a:r>
          </a:p>
          <a:p>
            <a:pPr algn="ctr"/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окремих компонентів</a:t>
            </a:r>
          </a:p>
        </p:txBody>
      </p:sp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/>
              <a:t>Апробація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E13081-2973-4DE4-A2CD-2CBE89E19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22" y="759785"/>
            <a:ext cx="2704333" cy="384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E552F-1EF9-4F7B-A91C-73193CD883FA}"/>
              </a:ext>
            </a:extLst>
          </p:cNvPr>
          <p:cNvSpPr txBox="1"/>
          <p:nvPr/>
        </p:nvSpPr>
        <p:spPr>
          <a:xfrm>
            <a:off x="4673600" y="1413836"/>
            <a:ext cx="4322762" cy="199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Лозовий Д., Кириченко І. Використання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Блокчейн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-технологій для Забезпечення Прозорості Електронного Голосування. Сучасні інформаційні технології та системи штучного інтелекту : матеріали 1ї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Міжнар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науково-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практ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uk-UA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конф</a:t>
            </a: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м. Харків-Яремче, 19–22 трав. 2025 р. Харків, 2025. С. 50–53.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/>
              <a:t>Апробація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9A633D-A3EB-4C95-9C44-01B7DDE9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622" y="759785"/>
            <a:ext cx="2704333" cy="3756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BAF119-E934-4624-9EA8-58C6CF64F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736" y="759785"/>
            <a:ext cx="2831842" cy="38465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39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/>
              <a:t>Апробація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8EF1A-D011-4FD5-92CE-CD408756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02" y="759786"/>
            <a:ext cx="2827045" cy="3756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A12491-D6F1-4BAE-8392-7F547D924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437" y="759786"/>
            <a:ext cx="2706480" cy="3756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102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Висновки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851338"/>
            <a:ext cx="8520600" cy="3727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Розроблено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програмну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систему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систему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з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гібридною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архітектурою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Досягнуто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достатнього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рівня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безпеки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для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користування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Готово для практичного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використання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в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малих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середніх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спільнотах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uk" sz="1600" dirty="0">
                <a:latin typeface="Cambria" panose="02040503050406030204" pitchFamily="18" charset="0"/>
                <a:ea typeface="Cambria" panose="02040503050406030204" pitchFamily="18" charset="0"/>
              </a:rPr>
              <a:t>Має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перспективи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масштабування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та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розширення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функціоналу</a:t>
            </a:r>
            <a:endParaRPr lang="uk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Ключові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проблеми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для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розвитку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спрощена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оптимізація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газу,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спрощена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реалізація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криптографічних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доказів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1CA0E-38F6-42FC-BE76-8270CA5F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6" y="0"/>
            <a:ext cx="8520600" cy="831300"/>
          </a:xfrm>
        </p:spPr>
        <p:txBody>
          <a:bodyPr/>
          <a:lstStyle/>
          <a:p>
            <a:r>
              <a:rPr lang="uk-UA" dirty="0"/>
              <a:t>Відео-демонстрація</a:t>
            </a:r>
          </a:p>
        </p:txBody>
      </p:sp>
      <p:pic>
        <p:nvPicPr>
          <p:cNvPr id="3" name="2025_Б_ПІ_ПЗПІ-21-9_Лозовий_Д_В">
            <a:hlinkClick r:id="" action="ppaction://media"/>
            <a:extLst>
              <a:ext uri="{FF2B5EF4-FFF2-40B4-BE49-F238E27FC236}">
                <a16:creationId xmlns:a16="http://schemas.microsoft.com/office/drawing/2014/main" id="{D1712AC2-1DAA-4583-B41E-0D5243845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9353" y="730337"/>
            <a:ext cx="7484208" cy="42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9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99FFA-EAC0-4AF0-8B14-AE888F10A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133" y="2156100"/>
            <a:ext cx="4701734" cy="831300"/>
          </a:xfrm>
        </p:spPr>
        <p:txBody>
          <a:bodyPr/>
          <a:lstStyle/>
          <a:p>
            <a:r>
              <a:rPr lang="ru-RU" dirty="0"/>
              <a:t>ДЯКУЮ ЗА УВАГУ!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4559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mbria" panose="02040503050406030204" pitchFamily="18" charset="0"/>
                <a:ea typeface="Cambria" panose="02040503050406030204" pitchFamily="18" charset="0"/>
              </a:rPr>
              <a:t>Актуальність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b="1" dirty="0">
                <a:latin typeface="Cambria" panose="02040503050406030204" pitchFamily="18" charset="0"/>
                <a:ea typeface="Cambria" panose="02040503050406030204" pitchFamily="18" charset="0"/>
              </a:rPr>
              <a:t>Об</a:t>
            </a: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’</a:t>
            </a:r>
            <a:r>
              <a:rPr lang="uk-UA" b="1" dirty="0">
                <a:latin typeface="Cambria" panose="02040503050406030204" pitchFamily="18" charset="0"/>
                <a:ea typeface="Cambria" panose="02040503050406030204" pitchFamily="18" charset="0"/>
              </a:rPr>
              <a:t>єктом дослідження </a:t>
            </a: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є ефективність використання </a:t>
            </a:r>
            <a:r>
              <a:rPr lang="uk-UA" dirty="0" err="1">
                <a:latin typeface="Cambria" panose="02040503050406030204" pitchFamily="18" charset="0"/>
                <a:ea typeface="Cambria" panose="02040503050406030204" pitchFamily="18" charset="0"/>
              </a:rPr>
              <a:t>блокчейну</a:t>
            </a: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 та смарт контрактів в системах для голосувань.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b="1" dirty="0">
                <a:latin typeface="Cambria" panose="02040503050406030204" pitchFamily="18" charset="0"/>
                <a:ea typeface="Cambria" panose="02040503050406030204" pitchFamily="18" charset="0"/>
              </a:rPr>
              <a:t>Метою роботи </a:t>
            </a: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розробка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програмної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системи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для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проведення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електронних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голосувань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яка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забезпечує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прозорість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результатів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b="1" dirty="0">
                <a:latin typeface="Cambria" panose="02040503050406030204" pitchFamily="18" charset="0"/>
                <a:ea typeface="Cambria" panose="02040503050406030204" pitchFamily="18" charset="0"/>
              </a:rPr>
              <a:t>Предметом дослідження </a:t>
            </a: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є процеси забезпечення прозорості голосувань.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b="1" dirty="0">
                <a:latin typeface="Cambria" panose="02040503050406030204" pitchFamily="18" charset="0"/>
                <a:ea typeface="Cambria" panose="02040503050406030204" pitchFamily="18" charset="0"/>
              </a:rPr>
              <a:t>Методами дослідження </a:t>
            </a: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є проектування гібридної архітектури системи, розробка смарт-контрактів, реалізація криптографічних протоколів</a:t>
            </a: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</a:t>
            </a:r>
            <a:r>
              <a:rPr lang="uk" sz="3200" dirty="0">
                <a:latin typeface="Cambria" panose="02040503050406030204" pitchFamily="18" charset="0"/>
                <a:ea typeface="Cambria" panose="02040503050406030204" pitchFamily="18" charset="0"/>
              </a:rPr>
              <a:t>проблеми</a:t>
            </a:r>
            <a:r>
              <a:rPr lang="uk" sz="3200" dirty="0"/>
              <a:t> (аналіз існуючих рішень) </a:t>
            </a:r>
            <a:endParaRPr sz="3200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1026" name="Picture 2" descr="Horizon State">
            <a:extLst>
              <a:ext uri="{FF2B5EF4-FFF2-40B4-BE49-F238E27FC236}">
                <a16:creationId xmlns:a16="http://schemas.microsoft.com/office/drawing/2014/main" id="{390C362C-CF67-4491-925F-BC83962F3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8" y="1679613"/>
            <a:ext cx="2056096" cy="45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ocdoni - DCA">
            <a:extLst>
              <a:ext uri="{FF2B5EF4-FFF2-40B4-BE49-F238E27FC236}">
                <a16:creationId xmlns:a16="http://schemas.microsoft.com/office/drawing/2014/main" id="{1A345292-B655-4D85-B6E5-DAB141B1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8" y="2533418"/>
            <a:ext cx="1881695" cy="45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cure Decentralized Application Development - Follow My Vote">
            <a:extLst>
              <a:ext uri="{FF2B5EF4-FFF2-40B4-BE49-F238E27FC236}">
                <a16:creationId xmlns:a16="http://schemas.microsoft.com/office/drawing/2014/main" id="{F5CD69EC-9943-49B3-ACDC-97BCA0FE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13" y="3187455"/>
            <a:ext cx="976344" cy="97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я 5">
            <a:extLst>
              <a:ext uri="{FF2B5EF4-FFF2-40B4-BE49-F238E27FC236}">
                <a16:creationId xmlns:a16="http://schemas.microsoft.com/office/drawing/2014/main" id="{30C4B0A3-A2B8-4AFF-8070-F38D74964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334121"/>
              </p:ext>
            </p:extLst>
          </p:nvPr>
        </p:nvGraphicFramePr>
        <p:xfrm>
          <a:off x="2579732" y="1275205"/>
          <a:ext cx="6096000" cy="28145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308157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68761137"/>
                    </a:ext>
                  </a:extLst>
                </a:gridCol>
              </a:tblGrid>
              <a:tr h="257246">
                <a:tc>
                  <a:txBody>
                    <a:bodyPr/>
                    <a:lstStyle/>
                    <a:p>
                      <a:pPr algn="ctr"/>
                      <a:r>
                        <a:rPr lang="uk-UA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ПЕРЕВАГИ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НЕДОЛІКИ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96294"/>
                  </a:ext>
                </a:extLst>
              </a:tr>
              <a:tr h="674682">
                <a:tc>
                  <a:txBody>
                    <a:bodyPr/>
                    <a:lstStyle/>
                    <a:p>
                      <a:pPr algn="ctr"/>
                      <a:r>
                        <a:rPr lang="uk-UA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Токенізація</a:t>
                      </a:r>
                      <a:endParaRPr lang="uk-U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Вузька цільова аудиторія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519523"/>
                  </a:ext>
                </a:extLst>
              </a:tr>
              <a:tr h="1003831">
                <a:tc>
                  <a:txBody>
                    <a:bodyPr/>
                    <a:lstStyle/>
                    <a:p>
                      <a:pPr algn="ctr"/>
                      <a:r>
                        <a:rPr lang="uk-UA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Довга історія та досвід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Централізація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161544"/>
                  </a:ext>
                </a:extLst>
              </a:tr>
              <a:tr h="831276">
                <a:tc>
                  <a:txBody>
                    <a:bodyPr/>
                    <a:lstStyle/>
                    <a:p>
                      <a:pPr algn="ctr"/>
                      <a:r>
                        <a:rPr lang="uk-UA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Відкрити вихідний код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Можливість зміни голосу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2461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mbria" panose="02040503050406030204" pitchFamily="18" charset="0"/>
                <a:ea typeface="Cambria" panose="02040503050406030204" pitchFamily="18" charset="0"/>
              </a:rPr>
              <a:t>Постановка задач дослідження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0AB5147A-EFC9-4B9D-92DF-0DA7242DC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5500"/>
            <a:ext cx="8520600" cy="3354000"/>
          </a:xfrm>
        </p:spPr>
        <p:txBody>
          <a:bodyPr/>
          <a:lstStyle/>
          <a:p>
            <a:pPr marL="114300" indent="0">
              <a:buNone/>
            </a:pP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Необхідно вирішити наступні завдання:</a:t>
            </a:r>
          </a:p>
          <a:p>
            <a:pPr>
              <a:buFontTx/>
              <a:buChar char="-"/>
            </a:pP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Аналіз існуючих рішень</a:t>
            </a:r>
          </a:p>
          <a:p>
            <a:pPr>
              <a:buFontTx/>
              <a:buChar char="-"/>
            </a:pP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Порівняти підходи</a:t>
            </a:r>
          </a:p>
          <a:p>
            <a:pPr>
              <a:buFontTx/>
              <a:buChar char="-"/>
            </a:pP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Спроектувати схему з оптимальним балансом</a:t>
            </a:r>
          </a:p>
          <a:p>
            <a:pPr>
              <a:buFontTx/>
              <a:buChar char="-"/>
            </a:pP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Реалізувати програмну систему для проведення голосувань на основі </a:t>
            </a:r>
            <a:r>
              <a:rPr lang="uk-UA" dirty="0" err="1">
                <a:latin typeface="Cambria" panose="02040503050406030204" pitchFamily="18" charset="0"/>
                <a:ea typeface="Cambria" panose="02040503050406030204" pitchFamily="18" charset="0"/>
              </a:rPr>
              <a:t>блокчейну</a:t>
            </a:r>
            <a:endParaRPr lang="uk-UA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Tx/>
              <a:buChar char="-"/>
            </a:pP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Оцінити ефективність кінцевого додатку</a:t>
            </a:r>
          </a:p>
          <a:p>
            <a:pPr>
              <a:buFontTx/>
              <a:buChar char="-"/>
            </a:pP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Сформувати план подальшого розвитку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mbria" panose="02040503050406030204" pitchFamily="18" charset="0"/>
                <a:ea typeface="Cambria" panose="02040503050406030204" pitchFamily="18" charset="0"/>
              </a:rPr>
              <a:t>Вибір технологій розробки 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1026" name="Picture 2" descr="Go (programming language) - Wikipedia">
            <a:extLst>
              <a:ext uri="{FF2B5EF4-FFF2-40B4-BE49-F238E27FC236}">
                <a16:creationId xmlns:a16="http://schemas.microsoft.com/office/drawing/2014/main" id="{D66011B9-8546-4CF8-A03C-26572BD2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3" y="1396594"/>
            <a:ext cx="3335922" cy="12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B9A63FF5-4B77-4E6D-A398-4C4F39BA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44" y="2983130"/>
            <a:ext cx="1619141" cy="17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tcoinwiki">
            <a:extLst>
              <a:ext uri="{FF2B5EF4-FFF2-40B4-BE49-F238E27FC236}">
                <a16:creationId xmlns:a16="http://schemas.microsoft.com/office/drawing/2014/main" id="{24E9939B-6A37-4714-8040-31A8BDBA3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67" y="1430577"/>
            <a:ext cx="2883454" cy="118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thereum (ETH): Strengths, Weaknesses, Risks - CryptoEQ">
            <a:extLst>
              <a:ext uri="{FF2B5EF4-FFF2-40B4-BE49-F238E27FC236}">
                <a16:creationId xmlns:a16="http://schemas.microsoft.com/office/drawing/2014/main" id="{65B9624B-FD23-45B0-867E-EE2045510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08" y="2828678"/>
            <a:ext cx="1621184" cy="183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oLand Reviews 2021: Details, Pricing, &amp; Features | G2">
            <a:extLst>
              <a:ext uri="{FF2B5EF4-FFF2-40B4-BE49-F238E27FC236}">
                <a16:creationId xmlns:a16="http://schemas.microsoft.com/office/drawing/2014/main" id="{1690A0F5-CF9C-4E40-B502-9BEA8EE30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15" y="2927495"/>
            <a:ext cx="1832742" cy="183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57640" y="-44932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mbria" panose="02040503050406030204" pitchFamily="18" charset="0"/>
                <a:ea typeface="Cambria" panose="02040503050406030204" pitchFamily="18" charset="0"/>
              </a:rPr>
              <a:t>Архітектура  програмного забезпечення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737FAA-259C-4FB3-92A0-3B69005EAC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45720" y="738342"/>
            <a:ext cx="7347430" cy="4011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369623-7EB4-4810-A54F-B0A4F4A7C074}"/>
              </a:ext>
            </a:extLst>
          </p:cNvPr>
          <p:cNvSpPr txBox="1"/>
          <p:nvPr/>
        </p:nvSpPr>
        <p:spPr>
          <a:xfrm>
            <a:off x="4069495" y="4722428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Архітектура</a:t>
            </a:r>
            <a:r>
              <a:rPr lang="uk-UA" dirty="0"/>
              <a:t> системи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B3D7A2-ECE2-46BA-AC5F-C99167D8996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89652" y="739262"/>
            <a:ext cx="7185890" cy="3927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EC580-B05D-4F40-B343-51FC932E93E1}"/>
              </a:ext>
            </a:extLst>
          </p:cNvPr>
          <p:cNvSpPr txBox="1"/>
          <p:nvPr/>
        </p:nvSpPr>
        <p:spPr>
          <a:xfrm>
            <a:off x="3563007" y="4666593"/>
            <a:ext cx="2017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Діаграма розгортання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mbria" panose="02040503050406030204" pitchFamily="18" charset="0"/>
                <a:ea typeface="Cambria" panose="02040503050406030204" pitchFamily="18" charset="0"/>
              </a:rPr>
              <a:t>Приклад реалізації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9C3027-9D68-4FB2-9F0B-0534F7881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6" y="1252619"/>
            <a:ext cx="4007367" cy="22713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9A7027-0031-4FAF-99F1-00F6AB6D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897" y="1252618"/>
            <a:ext cx="4732417" cy="2271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62E93D-01DC-49EA-8F59-51E9AE1DC203}"/>
              </a:ext>
            </a:extLst>
          </p:cNvPr>
          <p:cNvSpPr txBox="1"/>
          <p:nvPr/>
        </p:nvSpPr>
        <p:spPr>
          <a:xfrm>
            <a:off x="387253" y="3583104"/>
            <a:ext cx="3539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Приклад реалізації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Domain-Driven</a:t>
            </a:r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Design</a:t>
            </a:r>
            <a:endParaRPr lang="uk-UA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DFAA1-9586-4493-BD0C-D51725AEEAE5}"/>
              </a:ext>
            </a:extLst>
          </p:cNvPr>
          <p:cNvSpPr txBox="1"/>
          <p:nvPr/>
        </p:nvSpPr>
        <p:spPr>
          <a:xfrm>
            <a:off x="4581351" y="3592276"/>
            <a:ext cx="4049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Абстрактний інтерфейс для однієї з сутностей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ambria" panose="02040503050406030204" pitchFamily="18" charset="0"/>
                <a:ea typeface="Cambria" panose="02040503050406030204" pitchFamily="18" charset="0"/>
              </a:rPr>
              <a:t>Приклад реалізації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072457-AB4F-4DF8-A6D2-4B77D601D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822" y="1046920"/>
            <a:ext cx="4051253" cy="2834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22781C-6498-4C3F-98F8-72CD725B5937}"/>
              </a:ext>
            </a:extLst>
          </p:cNvPr>
          <p:cNvSpPr txBox="1"/>
          <p:nvPr/>
        </p:nvSpPr>
        <p:spPr>
          <a:xfrm>
            <a:off x="1100833" y="3941380"/>
            <a:ext cx="2356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Створення приватного та </a:t>
            </a:r>
          </a:p>
          <a:p>
            <a:pPr algn="ctr"/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публічного ключів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436D4-1E84-44AC-98CF-A0D29B0EF4FD}"/>
              </a:ext>
            </a:extLst>
          </p:cNvPr>
          <p:cNvSpPr txBox="1"/>
          <p:nvPr/>
        </p:nvSpPr>
        <p:spPr>
          <a:xfrm>
            <a:off x="5686434" y="3941380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Фоновий моніторинг статусу</a:t>
            </a:r>
          </a:p>
          <a:p>
            <a:pPr algn="ctr"/>
            <a:r>
              <a:rPr lang="uk-UA" dirty="0">
                <a:latin typeface="Cambria" panose="02040503050406030204" pitchFamily="18" charset="0"/>
                <a:ea typeface="Cambria" panose="02040503050406030204" pitchFamily="18" charset="0"/>
              </a:rPr>
              <a:t>транзакцій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E0B63E-3531-4A41-9648-327A59619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29" y="1046920"/>
            <a:ext cx="4020550" cy="28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00496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ія.pptx.potx" id="{55C221D6-33BB-4359-BF0D-EB6FFFF0B1A9}" vid="{0386D127-60BD-4ECF-B72D-5E5BD2CD1CB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2025_Б_ПІ_ПЗПІ_21_9_Лозовий_Д_В</Template>
  <TotalTime>333</TotalTime>
  <Words>313</Words>
  <Application>Microsoft Office PowerPoint</Application>
  <PresentationFormat>Екран (16:9)</PresentationFormat>
  <Paragraphs>75</Paragraphs>
  <Slides>17</Slides>
  <Notes>15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3" baseType="lpstr">
      <vt:lpstr>Economica</vt:lpstr>
      <vt:lpstr>Cambria</vt:lpstr>
      <vt:lpstr>Open Sans</vt:lpstr>
      <vt:lpstr>Arial</vt:lpstr>
      <vt:lpstr>Times New Roman</vt:lpstr>
      <vt:lpstr>Шаблон презентації кваліфікаційної роботи магістрів</vt:lpstr>
      <vt:lpstr>Програмна система для проведення голосувань на основі блокчейну. Бек-енд та блокчейн.</vt:lpstr>
      <vt:lpstr>Актуальність</vt:lpstr>
      <vt:lpstr>Аналіз проблеми (аналіз існуючих рішень) </vt:lpstr>
      <vt:lpstr>Постановка задач дослідження</vt:lpstr>
      <vt:lpstr>Вибір технологій розробки </vt:lpstr>
      <vt:lpstr>Архітектура  програмного забезпечення</vt:lpstr>
      <vt:lpstr>Дизайн системи</vt:lpstr>
      <vt:lpstr>Приклад реалізації</vt:lpstr>
      <vt:lpstr>Приклад реалізації</vt:lpstr>
      <vt:lpstr>Приклад реалізації</vt:lpstr>
      <vt:lpstr>Тестування</vt:lpstr>
      <vt:lpstr>Апробація</vt:lpstr>
      <vt:lpstr>Апробація</vt:lpstr>
      <vt:lpstr>Апробація</vt:lpstr>
      <vt:lpstr>Висновки </vt:lpstr>
      <vt:lpstr>Відео-демонстрація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система для проведення голосувань на базі блокчейну. Backend &amp; Blockchain dev.</dc:title>
  <dc:creator>Даниил Лозовой</dc:creator>
  <cp:lastModifiedBy>Даниил Лозовой</cp:lastModifiedBy>
  <cp:revision>31</cp:revision>
  <dcterms:created xsi:type="dcterms:W3CDTF">2025-06-09T12:42:46Z</dcterms:created>
  <dcterms:modified xsi:type="dcterms:W3CDTF">2025-06-12T08:52:55Z</dcterms:modified>
</cp:coreProperties>
</file>